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61" r:id="rId5"/>
    <p:sldId id="262" r:id="rId6"/>
    <p:sldId id="267" r:id="rId7"/>
    <p:sldId id="264" r:id="rId8"/>
    <p:sldId id="259" r:id="rId9"/>
    <p:sldId id="266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B2B01-AEE3-E14F-812A-2BB4F8C701E8}" type="datetimeFigureOut">
              <a:rPr lang="en-US" smtClean="0"/>
              <a:t>3/5/16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9F98E2-CF3E-D848-9CB0-98837275315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B2B01-AEE3-E14F-812A-2BB4F8C701E8}" type="datetimeFigureOut">
              <a:rPr lang="en-US" smtClean="0"/>
              <a:t>3/5/16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9F98E2-CF3E-D848-9CB0-98837275315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B2B01-AEE3-E14F-812A-2BB4F8C701E8}" type="datetimeFigureOut">
              <a:rPr lang="en-US" smtClean="0"/>
              <a:t>3/5/16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9F98E2-CF3E-D848-9CB0-98837275315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B2B01-AEE3-E14F-812A-2BB4F8C701E8}" type="datetimeFigureOut">
              <a:rPr lang="en-US" smtClean="0"/>
              <a:t>3/5/16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9F98E2-CF3E-D848-9CB0-98837275315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B2B01-AEE3-E14F-812A-2BB4F8C701E8}" type="datetimeFigureOut">
              <a:rPr lang="en-US" smtClean="0"/>
              <a:t>3/5/16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9F98E2-CF3E-D848-9CB0-98837275315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B2B01-AEE3-E14F-812A-2BB4F8C701E8}" type="datetimeFigureOut">
              <a:rPr lang="en-US" smtClean="0"/>
              <a:t>3/5/16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9F98E2-CF3E-D848-9CB0-98837275315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B2B01-AEE3-E14F-812A-2BB4F8C701E8}" type="datetimeFigureOut">
              <a:rPr lang="en-US" smtClean="0"/>
              <a:t>3/5/16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9F98E2-CF3E-D848-9CB0-98837275315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B2B01-AEE3-E14F-812A-2BB4F8C701E8}" type="datetimeFigureOut">
              <a:rPr lang="en-US" smtClean="0"/>
              <a:t>3/5/16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9F98E2-CF3E-D848-9CB0-98837275315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B2B01-AEE3-E14F-812A-2BB4F8C701E8}" type="datetimeFigureOut">
              <a:rPr lang="en-US" smtClean="0"/>
              <a:t>3/5/16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9F98E2-CF3E-D848-9CB0-98837275315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B2B01-AEE3-E14F-812A-2BB4F8C701E8}" type="datetimeFigureOut">
              <a:rPr lang="en-US" smtClean="0"/>
              <a:t>3/5/16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9F98E2-CF3E-D848-9CB0-98837275315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EB2B01-AEE3-E14F-812A-2BB4F8C701E8}" type="datetimeFigureOut">
              <a:rPr lang="en-US" smtClean="0"/>
              <a:t>3/5/16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9F98E2-CF3E-D848-9CB0-98837275315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dirty="0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1EB2B01-AEE3-E14F-812A-2BB4F8C701E8}" type="datetimeFigureOut">
              <a:rPr lang="en-US" smtClean="0"/>
              <a:t>3/5/16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A9F98E2-CF3E-D848-9CB0-98837275315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ciencecases.lib.buffalo.edu" TargetMode="External"/><Relationship Id="rId4" Type="http://schemas.openxmlformats.org/officeDocument/2006/relationships/hyperlink" Target="https://learningcatalytics.com/" TargetMode="External"/><Relationship Id="rId5" Type="http://schemas.openxmlformats.org/officeDocument/2006/relationships/hyperlink" Target="http://info.catme.org/" TargetMode="External"/><Relationship Id="rId6" Type="http://schemas.openxmlformats.org/officeDocument/2006/relationships/hyperlink" Target="http://biointeractive.org/college" TargetMode="External"/><Relationship Id="rId7" Type="http://schemas.openxmlformats.org/officeDocument/2006/relationships/hyperlink" Target="https://teammatesv4.appspot.com/" TargetMode="External"/><Relationship Id="rId8" Type="http://schemas.openxmlformats.org/officeDocument/2006/relationships/hyperlink" Target="http://bjorklab.psych.ucla.edu/research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blcollaborative.or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atme.or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0372" y="3886200"/>
            <a:ext cx="7406640" cy="147218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Tackling Freshman Biology Content and Teaching Critical Thinking with Team-Based Learning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4166" y="5419455"/>
            <a:ext cx="6400800" cy="902016"/>
          </a:xfrm>
        </p:spPr>
        <p:txBody>
          <a:bodyPr/>
          <a:lstStyle/>
          <a:p>
            <a:pPr algn="l"/>
            <a:r>
              <a:rPr lang="en-US" dirty="0" smtClean="0"/>
              <a:t>Rebecca Orr, Collin College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719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</a:t>
            </a:r>
            <a:r>
              <a:rPr lang="en-US" dirty="0" smtClean="0"/>
              <a:t>Essential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799"/>
            <a:ext cx="7498080" cy="5282457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Team-Based Learning Collaborative: </a:t>
            </a:r>
            <a:r>
              <a:rPr lang="en-US" dirty="0" smtClean="0">
                <a:hlinkClick r:id="rId2"/>
              </a:rPr>
              <a:t>http://tblcollaborative.org/</a:t>
            </a:r>
            <a:endParaRPr lang="en-US" dirty="0" smtClean="0"/>
          </a:p>
          <a:p>
            <a:r>
              <a:rPr lang="en-US" dirty="0" smtClean="0"/>
              <a:t>National Center for Case Study Teaching in Science: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sciencecases.lib.buffalo.edu</a:t>
            </a:r>
            <a:endParaRPr lang="en-US" dirty="0"/>
          </a:p>
          <a:p>
            <a:r>
              <a:rPr lang="en-US" dirty="0"/>
              <a:t>Learning </a:t>
            </a:r>
            <a:r>
              <a:rPr lang="en-US" dirty="0" smtClean="0"/>
              <a:t>Catalytics</a:t>
            </a:r>
            <a:r>
              <a:rPr lang="en-US" dirty="0" smtClean="0"/>
              <a:t>: </a:t>
            </a:r>
            <a:r>
              <a:rPr lang="en-US" dirty="0" smtClean="0">
                <a:hlinkClick r:id="rId4"/>
              </a:rPr>
              <a:t>https</a:t>
            </a:r>
            <a:r>
              <a:rPr lang="en-US" dirty="0" smtClean="0">
                <a:hlinkClick r:id="rId4"/>
              </a:rPr>
              <a:t>://learningcatalytics.com/</a:t>
            </a:r>
            <a:endParaRPr lang="en-US" dirty="0" smtClean="0"/>
          </a:p>
          <a:p>
            <a:r>
              <a:rPr lang="en-US" dirty="0" smtClean="0"/>
              <a:t>CATME Smarter Team Network: </a:t>
            </a:r>
            <a:r>
              <a:rPr lang="en-US" dirty="0" smtClean="0">
                <a:hlinkClick r:id="rId5"/>
              </a:rPr>
              <a:t>http://info.catme.org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r>
              <a:rPr lang="en-US" dirty="0" smtClean="0"/>
              <a:t>HHMI BioInteractive</a:t>
            </a:r>
            <a:r>
              <a:rPr lang="en-US" dirty="0"/>
              <a:t>: </a:t>
            </a:r>
            <a:r>
              <a:rPr lang="en-US" dirty="0">
                <a:hlinkClick r:id="rId6"/>
              </a:rPr>
              <a:t>http://biointeractive.org/</a:t>
            </a:r>
            <a:r>
              <a:rPr lang="en-US" dirty="0" smtClean="0">
                <a:hlinkClick r:id="rId6"/>
              </a:rPr>
              <a:t>college</a:t>
            </a:r>
            <a:endParaRPr lang="en-US" dirty="0" smtClean="0"/>
          </a:p>
          <a:p>
            <a:r>
              <a:rPr lang="en-US" dirty="0" smtClean="0"/>
              <a:t>Teammates: </a:t>
            </a:r>
            <a:r>
              <a:rPr lang="en-US" dirty="0" smtClean="0">
                <a:hlinkClick r:id="rId7"/>
              </a:rPr>
              <a:t>https://teammatesv4.appspot.com/</a:t>
            </a:r>
            <a:endParaRPr lang="en-US" dirty="0" smtClean="0"/>
          </a:p>
          <a:p>
            <a:r>
              <a:rPr lang="en-US" dirty="0" smtClean="0"/>
              <a:t>Dr. Bjork’s Learning </a:t>
            </a:r>
            <a:r>
              <a:rPr lang="en-US" dirty="0"/>
              <a:t>and Forgetting Lab </a:t>
            </a:r>
            <a:r>
              <a:rPr lang="en-US" dirty="0">
                <a:hlinkClick r:id="rId8"/>
              </a:rPr>
              <a:t>http://bjorklab.psych.ucla.edu/</a:t>
            </a:r>
            <a:r>
              <a:rPr lang="en-US" dirty="0" smtClean="0">
                <a:hlinkClick r:id="rId8"/>
              </a:rPr>
              <a:t>research.html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927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My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</a:t>
            </a:r>
            <a:r>
              <a:rPr lang="en-US" dirty="0"/>
              <a:t>diversity in terms </a:t>
            </a:r>
            <a:r>
              <a:rPr lang="en-US" dirty="0" smtClean="0"/>
              <a:t>of:</a:t>
            </a:r>
          </a:p>
          <a:p>
            <a:pPr lvl="1"/>
            <a:r>
              <a:rPr lang="en-US" dirty="0" smtClean="0"/>
              <a:t>Skills</a:t>
            </a:r>
          </a:p>
          <a:p>
            <a:pPr lvl="1"/>
            <a:r>
              <a:rPr lang="en-US" dirty="0" smtClean="0"/>
              <a:t>Experience</a:t>
            </a:r>
          </a:p>
          <a:p>
            <a:pPr lvl="1"/>
            <a:r>
              <a:rPr lang="en-US" dirty="0" smtClean="0"/>
              <a:t>Time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ommitment </a:t>
            </a:r>
            <a:r>
              <a:rPr lang="en-US" dirty="0"/>
              <a:t>to the </a:t>
            </a:r>
            <a:r>
              <a:rPr lang="en-US" dirty="0" smtClean="0"/>
              <a:t>course</a:t>
            </a:r>
          </a:p>
          <a:p>
            <a:pPr marL="402336" lvl="1" indent="0">
              <a:buNone/>
            </a:pPr>
            <a:endParaRPr lang="en-US" dirty="0"/>
          </a:p>
          <a:p>
            <a:r>
              <a:rPr lang="en-US" dirty="0" smtClean="0"/>
              <a:t>Balancing Vision and Change recommendations with state/institution content pressures and requirements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767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My </a:t>
            </a:r>
            <a:r>
              <a:rPr lang="en-US" dirty="0" smtClean="0"/>
              <a:t>“Toolkit”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Students with high skills/experience/commitment to the course</a:t>
            </a:r>
          </a:p>
          <a:p>
            <a:r>
              <a:rPr lang="en-US" dirty="0" smtClean="0"/>
              <a:t>Learning Theory</a:t>
            </a:r>
          </a:p>
          <a:p>
            <a:pPr lvl="1"/>
            <a:r>
              <a:rPr lang="en-US" dirty="0" smtClean="0"/>
              <a:t>Retrieval vs. </a:t>
            </a:r>
            <a:r>
              <a:rPr lang="en-US" dirty="0" smtClean="0"/>
              <a:t>Storage: Practicing </a:t>
            </a:r>
            <a:r>
              <a:rPr lang="en-US" dirty="0"/>
              <a:t>retrieval </a:t>
            </a:r>
            <a:r>
              <a:rPr lang="en-US" dirty="0" smtClean="0"/>
              <a:t>=&gt; Increase in </a:t>
            </a:r>
            <a:r>
              <a:rPr lang="en-US" dirty="0"/>
              <a:t>retention/</a:t>
            </a:r>
            <a:r>
              <a:rPr lang="en-US" dirty="0" smtClean="0"/>
              <a:t>understanding</a:t>
            </a:r>
          </a:p>
          <a:p>
            <a:pPr lvl="1"/>
            <a:r>
              <a:rPr lang="en-US" dirty="0" smtClean="0"/>
              <a:t>Peer Instruction to </a:t>
            </a:r>
            <a:r>
              <a:rPr lang="en-US" dirty="0" smtClean="0"/>
              <a:t>address the</a:t>
            </a:r>
            <a:r>
              <a:rPr lang="en-US" dirty="0" smtClean="0"/>
              <a:t> </a:t>
            </a:r>
            <a:r>
              <a:rPr lang="en-US" dirty="0" smtClean="0"/>
              <a:t>“Curse of Knowledge”</a:t>
            </a:r>
            <a:endParaRPr lang="en-US" dirty="0"/>
          </a:p>
          <a:p>
            <a:r>
              <a:rPr lang="en-US" dirty="0" smtClean="0"/>
              <a:t>Incredible </a:t>
            </a:r>
            <a:r>
              <a:rPr lang="en-US" dirty="0"/>
              <a:t>o</a:t>
            </a:r>
            <a:r>
              <a:rPr lang="en-US" dirty="0" smtClean="0"/>
              <a:t>nline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048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01643"/>
            <a:ext cx="7498080" cy="1143000"/>
          </a:xfrm>
        </p:spPr>
        <p:txBody>
          <a:bodyPr/>
          <a:lstStyle/>
          <a:p>
            <a:r>
              <a:rPr lang="en-US" dirty="0" smtClean="0"/>
              <a:t>Team-Based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345607"/>
            <a:ext cx="7498080" cy="5410200"/>
          </a:xfrm>
        </p:spPr>
        <p:txBody>
          <a:bodyPr>
            <a:normAutofit fontScale="92500"/>
          </a:bodyPr>
          <a:lstStyle/>
          <a:p>
            <a:r>
              <a:rPr lang="en-US" dirty="0"/>
              <a:t>Facilitates transition from passive lecture environment to active learning activities.</a:t>
            </a:r>
          </a:p>
          <a:p>
            <a:r>
              <a:rPr lang="en-US" dirty="0" smtClean="0"/>
              <a:t>Creates accountability for students to acquire basics of content before class.</a:t>
            </a:r>
          </a:p>
          <a:p>
            <a:r>
              <a:rPr lang="en-US" dirty="0" smtClean="0"/>
              <a:t>Ensures that all students leave every assessment knowing what the correct answers are and </a:t>
            </a:r>
            <a:r>
              <a:rPr lang="en-US" i="1" dirty="0" smtClean="0"/>
              <a:t>why</a:t>
            </a:r>
            <a:r>
              <a:rPr lang="en-US" dirty="0" smtClean="0"/>
              <a:t>.</a:t>
            </a:r>
          </a:p>
          <a:p>
            <a:r>
              <a:rPr lang="en-US" dirty="0" smtClean="0"/>
              <a:t>Utilizes class time to ensure that students:</a:t>
            </a:r>
          </a:p>
          <a:p>
            <a:pPr lvl="1"/>
            <a:r>
              <a:rPr lang="en-US" dirty="0" smtClean="0"/>
              <a:t>Engage in critical thinking</a:t>
            </a:r>
          </a:p>
          <a:p>
            <a:pPr lvl="1"/>
            <a:r>
              <a:rPr lang="en-US" dirty="0" smtClean="0"/>
              <a:t>Practice retrieval</a:t>
            </a:r>
          </a:p>
          <a:p>
            <a:pPr lvl="1"/>
            <a:r>
              <a:rPr lang="en-US" dirty="0" smtClean="0"/>
              <a:t>Benefit from peer-instruction</a:t>
            </a:r>
          </a:p>
        </p:txBody>
      </p:sp>
    </p:spTree>
    <p:extLst>
      <p:ext uri="{BB962C8B-B14F-4D97-AF65-F5344CB8AC3E}">
        <p14:creationId xmlns:p14="http://schemas.microsoft.com/office/powerpoint/2010/main" val="1744116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Components of TBL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384300"/>
            <a:ext cx="7498080" cy="5308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Permanent teams </a:t>
            </a:r>
          </a:p>
          <a:p>
            <a:pPr lvl="1">
              <a:spcAft>
                <a:spcPts val="600"/>
              </a:spcAft>
            </a:pPr>
            <a:r>
              <a:rPr lang="en-US" sz="2900" dirty="0" smtClean="0"/>
              <a:t>Evenly </a:t>
            </a:r>
            <a:r>
              <a:rPr lang="en-US" sz="2900" dirty="0"/>
              <a:t>divide </a:t>
            </a:r>
            <a:r>
              <a:rPr lang="en-US" sz="2900" dirty="0" smtClean="0"/>
              <a:t>“assets” </a:t>
            </a:r>
            <a:r>
              <a:rPr lang="en-US" sz="2900" dirty="0"/>
              <a:t>and </a:t>
            </a:r>
            <a:r>
              <a:rPr lang="en-US" sz="2900" dirty="0" smtClean="0"/>
              <a:t>“liabilities”</a:t>
            </a:r>
          </a:p>
          <a:p>
            <a:pPr lvl="1">
              <a:spcAft>
                <a:spcPts val="600"/>
              </a:spcAft>
            </a:pPr>
            <a:r>
              <a:rPr lang="en-US" sz="2900" dirty="0" smtClean="0"/>
              <a:t>Questions or online tools (</a:t>
            </a:r>
            <a:r>
              <a:rPr lang="en-US" sz="2900" dirty="0" smtClean="0">
                <a:hlinkClick r:id="rId2"/>
              </a:rPr>
              <a:t>www.catme.org</a:t>
            </a:r>
            <a:r>
              <a:rPr lang="en-US" sz="2900" dirty="0" smtClean="0"/>
              <a:t>)</a:t>
            </a:r>
          </a:p>
          <a:p>
            <a:pPr marL="402336" lvl="1" indent="0">
              <a:buNone/>
            </a:pPr>
            <a:endParaRPr lang="en-US" sz="1200" dirty="0" smtClean="0"/>
          </a:p>
          <a:p>
            <a:r>
              <a:rPr lang="en-US" dirty="0" smtClean="0"/>
              <a:t>Readiness assessed by individual and team quizzes.</a:t>
            </a:r>
          </a:p>
          <a:p>
            <a:pPr marL="82296" indent="0">
              <a:buNone/>
            </a:pPr>
            <a:endParaRPr lang="en-US" sz="1200" dirty="0" smtClean="0"/>
          </a:p>
          <a:p>
            <a:r>
              <a:rPr lang="en-US" dirty="0" smtClean="0"/>
              <a:t>Effective application activities:</a:t>
            </a:r>
          </a:p>
          <a:p>
            <a:pPr lvl="1">
              <a:spcAft>
                <a:spcPts val="600"/>
              </a:spcAft>
            </a:pPr>
            <a:r>
              <a:rPr lang="en-US" sz="2900" dirty="0" smtClean="0"/>
              <a:t>Present a significant (interesting) problem, promoting higher-level learning</a:t>
            </a:r>
          </a:p>
          <a:p>
            <a:pPr lvl="1">
              <a:spcAft>
                <a:spcPts val="600"/>
              </a:spcAft>
            </a:pPr>
            <a:r>
              <a:rPr lang="en-US" sz="2900" dirty="0" smtClean="0"/>
              <a:t>Require teams to work on the same problem</a:t>
            </a:r>
          </a:p>
          <a:p>
            <a:pPr lvl="1">
              <a:spcAft>
                <a:spcPts val="600"/>
              </a:spcAft>
            </a:pPr>
            <a:r>
              <a:rPr lang="en-US" sz="2900" dirty="0"/>
              <a:t>Engage teams by requiring a </a:t>
            </a:r>
            <a:r>
              <a:rPr lang="en-US" sz="2900" dirty="0" smtClean="0"/>
              <a:t>specific choice</a:t>
            </a:r>
          </a:p>
          <a:p>
            <a:pPr lvl="1">
              <a:spcAft>
                <a:spcPts val="600"/>
              </a:spcAft>
            </a:pPr>
            <a:r>
              <a:rPr lang="en-US" sz="2900" dirty="0" smtClean="0"/>
              <a:t>Require simultaneous reporting of choices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1080542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708392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506195"/>
            <a:ext cx="7708392" cy="535180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Implement </a:t>
            </a:r>
            <a:r>
              <a:rPr lang="en-US" dirty="0" smtClean="0"/>
              <a:t>backward </a:t>
            </a:r>
            <a:r>
              <a:rPr lang="en-US" dirty="0"/>
              <a:t>d</a:t>
            </a:r>
            <a:r>
              <a:rPr lang="en-US" dirty="0" smtClean="0"/>
              <a:t>esign</a:t>
            </a:r>
            <a:endParaRPr lang="en-US" dirty="0" smtClean="0"/>
          </a:p>
          <a:p>
            <a:pPr lvl="1"/>
            <a:r>
              <a:rPr lang="en-US" dirty="0" smtClean="0"/>
              <a:t>Divide course into </a:t>
            </a:r>
            <a:r>
              <a:rPr lang="en-US" dirty="0" smtClean="0"/>
              <a:t>content modules</a:t>
            </a:r>
            <a:endParaRPr lang="en-US" dirty="0" smtClean="0"/>
          </a:p>
          <a:p>
            <a:r>
              <a:rPr lang="en-US" dirty="0" smtClean="0"/>
              <a:t>Utilize case studies, modeling strategies, role-playing activities, scenarios, etc. to:</a:t>
            </a:r>
          </a:p>
          <a:p>
            <a:pPr lvl="1"/>
            <a:r>
              <a:rPr lang="en-US" dirty="0"/>
              <a:t>Require that students apply content in class</a:t>
            </a:r>
          </a:p>
          <a:p>
            <a:pPr lvl="1"/>
            <a:r>
              <a:rPr lang="en-US" dirty="0"/>
              <a:t>Provide them opportunity to practice retrieval</a:t>
            </a:r>
          </a:p>
          <a:p>
            <a:pPr lvl="1"/>
            <a:r>
              <a:rPr lang="en-US" dirty="0"/>
              <a:t>Ensure that they articulate their reasoning by justifying the “why” behind their answer</a:t>
            </a:r>
          </a:p>
          <a:p>
            <a:r>
              <a:rPr lang="en-US" dirty="0" smtClean="0"/>
              <a:t>Structure provides support for less prepared students and challenge for more prepared students.</a:t>
            </a:r>
            <a:endParaRPr lang="en-US" dirty="0"/>
          </a:p>
          <a:p>
            <a:pPr marL="402336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980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TBL Classroom Flow</a:t>
            </a:r>
            <a:endParaRPr lang="en-US" dirty="0"/>
          </a:p>
        </p:txBody>
      </p:sp>
      <p:pic>
        <p:nvPicPr>
          <p:cNvPr id="11" name="Picture 10" descr="team-based-graphic-650x2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1531938"/>
            <a:ext cx="8128000" cy="31886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30300" y="4733315"/>
            <a:ext cx="8102600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828800" algn="l"/>
              </a:tabLst>
            </a:pPr>
            <a:r>
              <a:rPr lang="en-US" sz="2100" dirty="0" smtClean="0">
                <a:solidFill>
                  <a:schemeClr val="accent5"/>
                </a:solidFill>
              </a:rPr>
              <a:t>Mastering:	Learning Catalytics:		    Learning </a:t>
            </a:r>
            <a:r>
              <a:rPr lang="en-US" sz="2100" dirty="0">
                <a:solidFill>
                  <a:schemeClr val="accent5"/>
                </a:solidFill>
              </a:rPr>
              <a:t>Catalytics: </a:t>
            </a:r>
            <a:endParaRPr lang="en-US" sz="2100" dirty="0" smtClean="0">
              <a:solidFill>
                <a:schemeClr val="accent5"/>
              </a:solidFill>
            </a:endParaRPr>
          </a:p>
          <a:p>
            <a:r>
              <a:rPr lang="en-US" sz="2100" dirty="0" smtClean="0">
                <a:solidFill>
                  <a:schemeClr val="accent5"/>
                </a:solidFill>
              </a:rPr>
              <a:t>Assignments,	Team-Based Response	    Instructor</a:t>
            </a:r>
            <a:r>
              <a:rPr lang="en-US" sz="2100" dirty="0">
                <a:solidFill>
                  <a:schemeClr val="accent5"/>
                </a:solidFill>
              </a:rPr>
              <a:t>-</a:t>
            </a:r>
            <a:r>
              <a:rPr lang="en-US" sz="2100" dirty="0" smtClean="0">
                <a:solidFill>
                  <a:schemeClr val="accent5"/>
                </a:solidFill>
              </a:rPr>
              <a:t>Led</a:t>
            </a:r>
          </a:p>
          <a:p>
            <a:r>
              <a:rPr lang="en-US" sz="2100" dirty="0" smtClean="0">
                <a:solidFill>
                  <a:schemeClr val="accent5"/>
                </a:solidFill>
              </a:rPr>
              <a:t>Video 									    Synchronous </a:t>
            </a:r>
            <a:r>
              <a:rPr lang="en-US" sz="2100" dirty="0" smtClean="0">
                <a:solidFill>
                  <a:schemeClr val="accent5"/>
                </a:solidFill>
              </a:rPr>
              <a:t>Response,</a:t>
            </a:r>
            <a:endParaRPr lang="en-US" sz="2100" dirty="0" smtClean="0">
              <a:solidFill>
                <a:schemeClr val="accent5"/>
              </a:solidFill>
            </a:endParaRPr>
          </a:p>
          <a:p>
            <a:r>
              <a:rPr lang="en-US" sz="2100" dirty="0" smtClean="0">
                <a:solidFill>
                  <a:schemeClr val="accent5"/>
                </a:solidFill>
              </a:rPr>
              <a:t>Lectures								    Case Studies</a:t>
            </a:r>
            <a:r>
              <a:rPr lang="en-US" sz="2200" dirty="0" smtClean="0">
                <a:solidFill>
                  <a:schemeClr val="accent5"/>
                </a:solidFill>
              </a:rPr>
              <a:t>							</a:t>
            </a:r>
            <a:endParaRPr lang="en-US" sz="2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890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Graded Components of TBL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Individual (at home and in class)</a:t>
            </a:r>
          </a:p>
          <a:p>
            <a:pPr lvl="1"/>
            <a:r>
              <a:rPr lang="en-US" dirty="0" smtClean="0"/>
              <a:t>Individual Score: Readiness Assurance Process</a:t>
            </a:r>
          </a:p>
          <a:p>
            <a:pPr lvl="1"/>
            <a:r>
              <a:rPr lang="en-US" dirty="0" smtClean="0"/>
              <a:t>Homework</a:t>
            </a:r>
          </a:p>
          <a:p>
            <a:pPr lvl="1"/>
            <a:r>
              <a:rPr lang="en-US" dirty="0" smtClean="0"/>
              <a:t>Final</a:t>
            </a:r>
          </a:p>
          <a:p>
            <a:pPr lvl="1"/>
            <a:r>
              <a:rPr lang="en-US" dirty="0" smtClean="0"/>
              <a:t>Exams</a:t>
            </a:r>
          </a:p>
          <a:p>
            <a:r>
              <a:rPr lang="en-US" dirty="0" smtClean="0"/>
              <a:t>Team (in class)</a:t>
            </a:r>
          </a:p>
          <a:p>
            <a:pPr lvl="1"/>
            <a:r>
              <a:rPr lang="en-US" dirty="0" smtClean="0"/>
              <a:t>Team Score: Readiness Assurance Process</a:t>
            </a:r>
          </a:p>
          <a:p>
            <a:pPr lvl="1"/>
            <a:r>
              <a:rPr lang="en-US" dirty="0" smtClean="0"/>
              <a:t>Team Activities</a:t>
            </a:r>
          </a:p>
          <a:p>
            <a:r>
              <a:rPr lang="en-US" dirty="0" smtClean="0"/>
              <a:t>Peer Evaluation</a:t>
            </a:r>
          </a:p>
        </p:txBody>
      </p:sp>
    </p:spTree>
    <p:extLst>
      <p:ext uri="{BB962C8B-B14F-4D97-AF65-F5344CB8AC3E}">
        <p14:creationId xmlns:p14="http://schemas.microsoft.com/office/powerpoint/2010/main" val="88528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TBL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708392" cy="5410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Forces the students to think through the arguments being developed as they defend their answer to classmates.</a:t>
            </a:r>
          </a:p>
          <a:p>
            <a:r>
              <a:rPr lang="en-US" dirty="0"/>
              <a:t>Enables students and the instructor to assess understanding of the concepts even before students leave the </a:t>
            </a:r>
            <a:r>
              <a:rPr lang="en-US" dirty="0" smtClean="0"/>
              <a:t>classroom.</a:t>
            </a:r>
          </a:p>
          <a:p>
            <a:r>
              <a:rPr lang="en-US" dirty="0" smtClean="0"/>
              <a:t>Increased </a:t>
            </a:r>
            <a:r>
              <a:rPr lang="en-US" dirty="0"/>
              <a:t>class </a:t>
            </a:r>
            <a:r>
              <a:rPr lang="en-US" dirty="0" smtClean="0"/>
              <a:t>attendance</a:t>
            </a:r>
          </a:p>
          <a:p>
            <a:r>
              <a:rPr lang="en-US" dirty="0" smtClean="0"/>
              <a:t>Students learn to be responsible </a:t>
            </a:r>
            <a:r>
              <a:rPr lang="en-US" dirty="0"/>
              <a:t>for their own learning.</a:t>
            </a:r>
          </a:p>
          <a:p>
            <a:r>
              <a:rPr lang="en-US" dirty="0"/>
              <a:t>Creates opportunity to develop student skills that are unrelated to content but critical for the workplace.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216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632</TotalTime>
  <Words>481</Words>
  <Application>Microsoft Macintosh PowerPoint</Application>
  <PresentationFormat>On-screen Show (4:3)</PresentationFormat>
  <Paragraphs>74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Solstice</vt:lpstr>
      <vt:lpstr>Tackling Freshman Biology Content and Teaching Critical Thinking with Team-Based Learning</vt:lpstr>
      <vt:lpstr>My Challenges</vt:lpstr>
      <vt:lpstr>My “Toolkit”</vt:lpstr>
      <vt:lpstr>Team-Based Learning</vt:lpstr>
      <vt:lpstr>Components of TBL</vt:lpstr>
      <vt:lpstr>Framework</vt:lpstr>
      <vt:lpstr>My TBL Classroom Flow</vt:lpstr>
      <vt:lpstr>Graded Components of TBL</vt:lpstr>
      <vt:lpstr>Benefits of TBL</vt:lpstr>
      <vt:lpstr>Some Essential Resources</vt:lpstr>
    </vt:vector>
  </TitlesOfParts>
  <Company>Collin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Tackling Freshman Biology Content and Teaching Critical Thinking with Team-Based Learning</dc:title>
  <dc:creator>Rebecca Orr</dc:creator>
  <cp:lastModifiedBy>Rebecca Orr</cp:lastModifiedBy>
  <cp:revision>15</cp:revision>
  <dcterms:created xsi:type="dcterms:W3CDTF">2016-03-05T21:07:57Z</dcterms:created>
  <dcterms:modified xsi:type="dcterms:W3CDTF">2016-03-06T14:34:02Z</dcterms:modified>
</cp:coreProperties>
</file>